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25"/>
  </p:notesMasterIdLst>
  <p:sldIdLst>
    <p:sldId id="256" r:id="rId4"/>
    <p:sldId id="257" r:id="rId5"/>
    <p:sldId id="265" r:id="rId6"/>
    <p:sldId id="258" r:id="rId7"/>
    <p:sldId id="262" r:id="rId8"/>
    <p:sldId id="261" r:id="rId9"/>
    <p:sldId id="259" r:id="rId10"/>
    <p:sldId id="263" r:id="rId11"/>
    <p:sldId id="260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9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3960" y="-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A54D6-88C2-4671-AC2A-215B46BC1D7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B0D19-3EE6-4C48-9B28-2244193DD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1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9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6978" y="685488"/>
            <a:ext cx="4544046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31D5-CFFE-43EE-A2C7-EA3C032E2A7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9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A155-8450-4AB6-9DAC-A1C09074E5A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F71A-66D8-4CD2-815B-5DD3E7A5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A155-8450-4AB6-9DAC-A1C09074E5A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F71A-66D8-4CD2-815B-5DD3E7A5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4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A155-8450-4AB6-9DAC-A1C09074E5A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F71A-66D8-4CD2-815B-5DD3E7A5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0CF-59FC-4B43-94E6-1ADFC70FD15A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2B52-1596-493F-9F0F-ADAE55299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06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4EB4-9E35-4388-B7C1-C47A11DFF3E6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212C-6543-4534-B521-A34B56268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68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E8CC-1640-46D4-969B-FABC24A840C7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2B52-1596-493F-9F0F-ADAE55299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6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66FD-C245-4D54-8CEB-662A5B0C67DC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3F5-6644-4148-94B2-9DBDD6E37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8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E8CC-1640-46D4-969B-FABC24A840C7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2B52-1596-493F-9F0F-ADAE55299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A155-8450-4AB6-9DAC-A1C09074E5A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F71A-66D8-4CD2-815B-5DD3E7A5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A155-8450-4AB6-9DAC-A1C09074E5A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F71A-66D8-4CD2-815B-5DD3E7A5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1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A155-8450-4AB6-9DAC-A1C09074E5A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F71A-66D8-4CD2-815B-5DD3E7A5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9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9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A155-8450-4AB6-9DAC-A1C09074E5A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F71A-66D8-4CD2-815B-5DD3E7A5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4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A155-8450-4AB6-9DAC-A1C09074E5A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F71A-66D8-4CD2-815B-5DD3E7A5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0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A155-8450-4AB6-9DAC-A1C09074E5A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F71A-66D8-4CD2-815B-5DD3E7A5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5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9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A155-8450-4AB6-9DAC-A1C09074E5A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F71A-66D8-4CD2-815B-5DD3E7A5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5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5" indent="0">
              <a:buNone/>
              <a:defRPr sz="2000"/>
            </a:lvl5pPr>
            <a:lvl6pPr marL="2285719" indent="0">
              <a:buNone/>
              <a:defRPr sz="2000"/>
            </a:lvl6pPr>
            <a:lvl7pPr marL="2742862" indent="0">
              <a:buNone/>
              <a:defRPr sz="2000"/>
            </a:lvl7pPr>
            <a:lvl8pPr marL="3200006" indent="0">
              <a:buNone/>
              <a:defRPr sz="2000"/>
            </a:lvl8pPr>
            <a:lvl9pPr marL="365714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9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A155-8450-4AB6-9DAC-A1C09074E5A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F71A-66D8-4CD2-815B-5DD3E7A5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5A155-8450-4AB6-9DAC-A1C09074E5A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6F71A-66D8-4CD2-815B-5DD3E7A5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8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3" indent="-228572" algn="l" defTabSz="9142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7" indent="-228572" algn="l" defTabSz="9142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1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3" tIns="45169" rIns="90313" bIns="45169" rtlCol="0" anchor="ctr"/>
          <a:lstStyle/>
          <a:p>
            <a:pPr algn="ctr" defTabSz="90310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0313" tIns="45169" rIns="90313" bIns="451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0313" tIns="45169" rIns="90313" bIns="451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3" tIns="45169" rIns="90313" bIns="45169" rtlCol="0" anchor="ctr"/>
          <a:lstStyle/>
          <a:p>
            <a:pPr algn="ctr" defTabSz="903106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0313" tIns="45169" rIns="90313" bIns="45169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03106"/>
            <a:fld id="{4D56DF6D-A9E2-4B9B-8078-0EEA19862D49}" type="datetime1">
              <a:rPr lang="en-US" smtClean="0"/>
              <a:pPr defTabSz="903106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0313" tIns="45169" rIns="90313" bIns="45169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903106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0313" tIns="45169" rIns="90313" bIns="45169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903106"/>
            <a:fld id="{B7162B52-1596-493F-9F0F-ADAE5529999E}" type="slidenum">
              <a:rPr lang="en-US" smtClean="0"/>
              <a:pPr defTabSz="903106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03106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608" indent="-180608" algn="l" defTabSz="903106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50" indent="-180608" algn="l" defTabSz="903106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2466" indent="-180608" algn="l" defTabSz="903106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93417" indent="-180608" algn="l" defTabSz="9031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74032" indent="-135460" algn="l" defTabSz="903106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54652" indent="-180608" algn="l" defTabSz="9031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276" indent="-180608" algn="l" defTabSz="9031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15893" indent="-180608" algn="l" defTabSz="9031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896510" indent="-180608" algn="l" defTabSz="9031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50" algn="l" defTabSz="90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06" algn="l" defTabSz="90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652" algn="l" defTabSz="90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198" algn="l" defTabSz="90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754" algn="l" defTabSz="90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306" algn="l" defTabSz="90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853" algn="l" defTabSz="90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401" algn="l" defTabSz="90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66" tIns="45291" rIns="90566" bIns="45291" rtlCol="0" anchor="ctr"/>
          <a:lstStyle/>
          <a:p>
            <a:pPr algn="ctr" defTabSz="905664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0566" tIns="45291" rIns="90566" bIns="452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0566" tIns="45291" rIns="90566" bIns="452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66" tIns="45291" rIns="90566" bIns="45291" rtlCol="0" anchor="ctr"/>
          <a:lstStyle/>
          <a:p>
            <a:pPr algn="ctr" defTabSz="905664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0566" tIns="45291" rIns="90566" bIns="45291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05664"/>
            <a:fld id="{D2F7C97F-550D-408A-8577-C03AB98C9DD1}" type="datetime1">
              <a:rPr lang="en-US" smtClean="0"/>
              <a:pPr defTabSz="905664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0566" tIns="45291" rIns="90566" bIns="45291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905664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0566" tIns="45291" rIns="90566" bIns="45291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905664"/>
            <a:fld id="{B7162B52-1596-493F-9F0F-ADAE5529999E}" type="slidenum">
              <a:rPr lang="en-US" smtClean="0"/>
              <a:pPr defTabSz="905664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 ftr="0" dt="0"/>
  <p:txStyles>
    <p:titleStyle>
      <a:lvl1pPr algn="l" defTabSz="905664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1124" indent="-181124" algn="l" defTabSz="905664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31" indent="-181124" algn="l" defTabSz="905664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4513" indent="-181124" algn="l" defTabSz="905664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96236" indent="-181124" algn="l" defTabSz="90566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77361" indent="-135841" algn="l" defTabSz="905664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58494" indent="-181124" algn="l" defTabSz="90566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39628" indent="-181124" algn="l" defTabSz="90566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20757" indent="-181124" algn="l" defTabSz="90566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01889" indent="-181124" algn="l" defTabSz="90566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31" algn="l" defTabSz="905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664" algn="l" defTabSz="905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494" algn="l" defTabSz="905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319" algn="l" defTabSz="905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155" algn="l" defTabSz="905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6989" algn="l" defTabSz="905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9815" algn="l" defTabSz="905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643" algn="l" defTabSz="905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Financing Small Multifamily Rental Housing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to the </a:t>
            </a:r>
          </a:p>
          <a:p>
            <a:r>
              <a:rPr lang="en-US" dirty="0" smtClean="0"/>
              <a:t>Government Accountability Office</a:t>
            </a:r>
          </a:p>
          <a:p>
            <a:r>
              <a:rPr lang="en-US" dirty="0" smtClean="0"/>
              <a:t>June 8, 2015</a:t>
            </a:r>
          </a:p>
          <a:p>
            <a:endParaRPr lang="en-US" dirty="0"/>
          </a:p>
        </p:txBody>
      </p:sp>
      <p:pic>
        <p:nvPicPr>
          <p:cNvPr id="1026" name="Picture 2" descr="D:\Users\Buzz\My ShareSync\NAAHL\LOGOS - Photos - Graphics\Full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54758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6297612"/>
            <a:ext cx="593248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1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Expanding Liquidity for Small MF Loans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FHFA proposed small MF property loan purchase goals for Fannie/Freddie  </a:t>
            </a:r>
          </a:p>
          <a:p>
            <a:r>
              <a:rPr lang="en-US" dirty="0" smtClean="0"/>
              <a:t>FHFA excluded small MF property loans from $30B annual MF loan purchase cap</a:t>
            </a:r>
          </a:p>
          <a:p>
            <a:r>
              <a:rPr lang="en-US" dirty="0" smtClean="0"/>
              <a:t>HUD/FHA to open Section 542 Risk Sharing platform for small MF loans up to $3M-$5M</a:t>
            </a:r>
            <a:endParaRPr lang="en-US" dirty="0"/>
          </a:p>
        </p:txBody>
      </p:sp>
      <p:pic>
        <p:nvPicPr>
          <p:cNvPr id="4" name="Picture 2" descr="D:\Users\Buzz\My ShareSync\NAAHL\LOGOS - Photos - Graphics\NAAHL Name On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6400801"/>
            <a:ext cx="59340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2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Role of Small Multifamily Properties in Rental Market</a:t>
            </a:r>
            <a:endParaRPr lang="en-US" dirty="0"/>
          </a:p>
        </p:txBody>
      </p:sp>
      <p:graphicFrame>
        <p:nvGraphicFramePr>
          <p:cNvPr id="11" name="Table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152628"/>
              </p:ext>
            </p:extLst>
          </p:nvPr>
        </p:nvGraphicFramePr>
        <p:xfrm>
          <a:off x="457702" y="1600126"/>
          <a:ext cx="8228596" cy="24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149"/>
                <a:gridCol w="2057149"/>
                <a:gridCol w="2057149"/>
                <a:gridCol w="2057149"/>
              </a:tblGrid>
              <a:tr h="407060"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U.S.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Cook County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Chicago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</a:tr>
              <a:tr h="40706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 Unit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33.5%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13.8%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9.6%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</a:tr>
              <a:tr h="40706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 to 4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18.7%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32.7%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38.6%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</a:tr>
              <a:tr h="40706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 to 49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31.4%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33.9%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29.6%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</a:tr>
              <a:tr h="40706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50+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11.6%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18.9%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21.8%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</a:tr>
              <a:tr h="40706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Other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4.7%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0.6%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0.4%</a:t>
                      </a:r>
                      <a:endParaRPr lang="en-US" sz="2200" dirty="0"/>
                    </a:p>
                  </a:txBody>
                  <a:tcPr marL="64302" marR="64302" marT="32136" marB="32136"/>
                </a:tc>
              </a:tr>
            </a:tbl>
          </a:graphicData>
        </a:graphic>
      </p:graphicFrame>
      <p:sp>
        <p:nvSpPr>
          <p:cNvPr id="10" name="Text Placeholder 4"/>
          <p:cNvSpPr txBox="1">
            <a:spLocks/>
          </p:cNvSpPr>
          <p:nvPr/>
        </p:nvSpPr>
        <p:spPr>
          <a:xfrm>
            <a:off x="457758" y="6056821"/>
            <a:ext cx="8686297" cy="383550"/>
          </a:xfrm>
          <a:prstGeom prst="rect">
            <a:avLst/>
          </a:prstGeom>
        </p:spPr>
        <p:txBody>
          <a:bodyPr lIns="64266" tIns="32133" rIns="64266" bIns="32133"/>
          <a:lstStyle>
            <a:lvl1pPr marL="256943" indent="-256943" algn="l" defTabSz="1284803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397" indent="-256943" algn="l" defTabSz="1284803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817" indent="-256943" algn="l" defTabSz="1284803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3285" indent="-256943" algn="l" defTabSz="128480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0237" indent="-192712" algn="l" defTabSz="128480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7197" indent="-256943" algn="l" defTabSz="128480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4161" indent="-256943" algn="l" defTabSz="128480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1115" indent="-256943" algn="l" defTabSz="128480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8070" indent="-256943" algn="l" defTabSz="128480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2A376"/>
              </a:buClr>
            </a:pP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Source: 2010 ACS, Data Element B25032 – Tenure by Units in Structure</a:t>
            </a:r>
          </a:p>
        </p:txBody>
      </p:sp>
    </p:spTree>
    <p:extLst>
      <p:ext uri="{BB962C8B-B14F-4D97-AF65-F5344CB8AC3E}">
        <p14:creationId xmlns:p14="http://schemas.microsoft.com/office/powerpoint/2010/main" val="32996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357"/>
            <a:ext cx="8229600" cy="621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Cook County Rental Housing Snapshot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746554"/>
              </p:ext>
            </p:extLst>
          </p:nvPr>
        </p:nvGraphicFramePr>
        <p:xfrm>
          <a:off x="457200" y="1229740"/>
          <a:ext cx="8229600" cy="48158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5562600"/>
                <a:gridCol w="26670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Cook County Renter Households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831,000 (43%)</a:t>
                      </a:r>
                      <a:endParaRPr lang="en-US" sz="2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Median Income Renter Households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$33,000</a:t>
                      </a:r>
                      <a:endParaRPr lang="en-US" sz="24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Renter Households with</a:t>
                      </a:r>
                    </a:p>
                    <a:p>
                      <a:r>
                        <a:rPr lang="en-US" sz="2400" dirty="0" smtClean="0"/>
                        <a:t> &lt; $33,000 Income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&gt;400,000</a:t>
                      </a:r>
                      <a:endParaRPr lang="en-US" sz="2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Median Rent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$938</a:t>
                      </a:r>
                      <a:endParaRPr lang="en-US" sz="2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Income Level to “Afford” Median Rent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$37,250</a:t>
                      </a:r>
                      <a:endParaRPr lang="en-US" sz="2400" dirty="0"/>
                    </a:p>
                  </a:txBody>
                  <a:tcPr/>
                </a:tc>
              </a:tr>
              <a:tr h="1158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Rental Households </a:t>
                      </a:r>
                      <a:r>
                        <a:rPr lang="en-US" sz="2400" smtClean="0"/>
                        <a:t>with Income</a:t>
                      </a:r>
                      <a:r>
                        <a:rPr lang="en-US" sz="2400" baseline="0" smtClean="0"/>
                        <a:t> </a:t>
                      </a:r>
                      <a:r>
                        <a:rPr lang="en-US" sz="2400" dirty="0" smtClean="0"/>
                        <a:t>&lt;$35,000 – </a:t>
                      </a:r>
                      <a:r>
                        <a:rPr lang="en-US" sz="2400" smtClean="0"/>
                        <a:t>Percent Cost-Burdened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&gt;80%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7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Shortage of Affordable Rental Units – Cook County</a:t>
            </a:r>
            <a:endParaRPr lang="en-US" dirty="0"/>
          </a:p>
        </p:txBody>
      </p:sp>
      <p:graphicFrame>
        <p:nvGraphicFramePr>
          <p:cNvPr id="8336" name="Group 1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205665"/>
              </p:ext>
            </p:extLst>
          </p:nvPr>
        </p:nvGraphicFramePr>
        <p:xfrm>
          <a:off x="609600" y="1828799"/>
          <a:ext cx="6476120" cy="3244308"/>
        </p:xfrm>
        <a:graphic>
          <a:graphicData uri="http://schemas.openxmlformats.org/drawingml/2006/table">
            <a:tbl>
              <a:tblPr/>
              <a:tblGrid>
                <a:gridCol w="903210"/>
                <a:gridCol w="2496004"/>
                <a:gridCol w="2001301"/>
                <a:gridCol w="1075605"/>
              </a:tblGrid>
              <a:tr h="1019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</a:t>
                      </a: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Households in Need of Affordable Rental Housing</a:t>
                      </a: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Supply of Available Units</a:t>
                      </a: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Gap</a:t>
                      </a: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8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2005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461,000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296,000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165,000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523,000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347,000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176,000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224,000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57" marR="71957" marT="35978" marB="359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5486401"/>
            <a:ext cx="7772400" cy="654779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defTabSz="454063"/>
            <a:r>
              <a:rPr lang="en-US" dirty="0">
                <a:solidFill>
                  <a:prstClr val="black"/>
                </a:solidFill>
              </a:rPr>
              <a:t>Source: Institute for Housing Studies, The State of Rental Housing in Cook County, 2011, 2013. </a:t>
            </a:r>
          </a:p>
        </p:txBody>
      </p:sp>
    </p:spTree>
    <p:extLst>
      <p:ext uri="{BB962C8B-B14F-4D97-AF65-F5344CB8AC3E}">
        <p14:creationId xmlns:p14="http://schemas.microsoft.com/office/powerpoint/2010/main" val="39655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13" y="698759"/>
            <a:ext cx="2194879" cy="3292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01" y="774960"/>
            <a:ext cx="4675855" cy="3111241"/>
          </a:xfrm>
          <a:prstGeom prst="rect">
            <a:avLst/>
          </a:prstGeom>
        </p:spPr>
      </p:pic>
      <p:pic>
        <p:nvPicPr>
          <p:cNvPr id="2050" name="Picture 2" descr="O:\USERS\everyone\The Preservation Compact\Photos\Austin-Biannual Report 2012\DSC_6755_002012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46" y="4196363"/>
            <a:ext cx="3530956" cy="23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O:\USERS\everyone\The Preservation Compact\Photos\Rogers Park - Biannual Report 2012\DSC_0580_002153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9" r="6876"/>
          <a:stretch/>
        </p:blipFill>
        <p:spPr bwMode="auto">
          <a:xfrm>
            <a:off x="1524001" y="4196364"/>
            <a:ext cx="2532743" cy="228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 of </a:t>
            </a:r>
            <a:r>
              <a:rPr lang="en-US" dirty="0" smtClean="0"/>
              <a:t>Affordable  Rental Housing in the </a:t>
            </a:r>
            <a:r>
              <a:rPr lang="en-US" dirty="0"/>
              <a:t>Chicago area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/>
          <a:lstStyle/>
          <a:p>
            <a:r>
              <a:rPr lang="en-US" sz="2500" dirty="0"/>
              <a:t>Privately owned and financed</a:t>
            </a:r>
          </a:p>
          <a:p>
            <a:r>
              <a:rPr lang="en-US" sz="2500" dirty="0"/>
              <a:t>In buildings with less than 50 units</a:t>
            </a:r>
          </a:p>
          <a:p>
            <a:r>
              <a:rPr lang="en-US" sz="2500" dirty="0"/>
              <a:t>In older buildings (80-100yrs old)</a:t>
            </a:r>
          </a:p>
          <a:p>
            <a:r>
              <a:rPr lang="en-US" sz="2500" dirty="0"/>
              <a:t>Located in low and moderate income communities</a:t>
            </a:r>
          </a:p>
          <a:p>
            <a:pPr lvl="1"/>
            <a:r>
              <a:rPr lang="en-US" sz="2200" dirty="0"/>
              <a:t>Transit oriented, walkable</a:t>
            </a:r>
          </a:p>
          <a:p>
            <a:pPr lvl="1"/>
            <a:r>
              <a:rPr lang="en-US" sz="2200" dirty="0"/>
              <a:t>Have suffered most loss in value, foreclosure, abandonment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48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13" y="476453"/>
            <a:ext cx="4014706" cy="3011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35" y="3799321"/>
            <a:ext cx="2729814" cy="2545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38" y="3799321"/>
            <a:ext cx="1909464" cy="2545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r="8412"/>
          <a:stretch/>
        </p:blipFill>
        <p:spPr>
          <a:xfrm>
            <a:off x="339131" y="3799321"/>
            <a:ext cx="3162589" cy="2545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37" y="495358"/>
            <a:ext cx="2847394" cy="29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Snapshot of Two Communities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33130536"/>
              </p:ext>
            </p:extLst>
          </p:nvPr>
        </p:nvGraphicFramePr>
        <p:xfrm>
          <a:off x="457200" y="1219200"/>
          <a:ext cx="8229600" cy="5017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160"/>
                <a:gridCol w="1857602"/>
                <a:gridCol w="3056838"/>
              </a:tblGrid>
              <a:tr h="7010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North Center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Greater Grand Crossing</a:t>
                      </a:r>
                      <a:endParaRPr lang="en-US" sz="2000" dirty="0"/>
                    </a:p>
                  </a:txBody>
                  <a:tcPr/>
                </a:tc>
              </a:tr>
              <a:tr h="3999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Population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31,867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32,602</a:t>
                      </a:r>
                    </a:p>
                  </a:txBody>
                  <a:tcPr/>
                </a:tc>
              </a:tr>
              <a:tr h="4142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Change (2000-2010)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-0.1%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-15.6%</a:t>
                      </a: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Residents in Poverty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7.2%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31.4%</a:t>
                      </a:r>
                      <a:endParaRPr lang="en-US" sz="2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Median HH Income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$83,077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$30,296</a:t>
                      </a:r>
                      <a:endParaRPr lang="en-US" sz="2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Change (2000-2010)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25.6%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-15.9%</a:t>
                      </a:r>
                      <a:endParaRPr lang="en-US" sz="2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Unemployment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18.9%</a:t>
                      </a:r>
                      <a:endParaRPr lang="en-US" sz="20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Net Change</a:t>
                      </a:r>
                      <a:r>
                        <a:rPr lang="en-US" sz="2000" baseline="0" dirty="0" smtClean="0"/>
                        <a:t> in Housing Units (2000-2010)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-600</a:t>
                      </a:r>
                    </a:p>
                  </a:txBody>
                  <a:tcPr/>
                </a:tc>
              </a:tr>
              <a:tr h="3999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Median Gross Rent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$1,131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$777</a:t>
                      </a: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Foreclosures 2011-2012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625</a:t>
                      </a:r>
                    </a:p>
                  </a:txBody>
                  <a:tcPr/>
                </a:tc>
              </a:tr>
              <a:tr h="4197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Home Sales 2012-2013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2,010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6096000"/>
            <a:ext cx="8077200" cy="307777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defTabSz="454063"/>
            <a:r>
              <a:rPr lang="en-US" sz="1400" dirty="0">
                <a:solidFill>
                  <a:prstClr val="black"/>
                </a:solidFill>
              </a:rPr>
              <a:t>Source: Chicago Rehab Network  Affordable Housing Fact Sheets, 2000 and 2010 Census</a:t>
            </a:r>
          </a:p>
        </p:txBody>
      </p:sp>
    </p:spTree>
    <p:extLst>
      <p:ext uri="{BB962C8B-B14F-4D97-AF65-F5344CB8AC3E}">
        <p14:creationId xmlns:p14="http://schemas.microsoft.com/office/powerpoint/2010/main" val="25019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Owners of 5-49 Unit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Own 5 -1,000+ units</a:t>
            </a:r>
          </a:p>
          <a:p>
            <a:pPr lvl="1"/>
            <a:r>
              <a:rPr lang="en-US" sz="2800" dirty="0"/>
              <a:t>Median: 4 buildings/28 units</a:t>
            </a:r>
          </a:p>
          <a:p>
            <a:r>
              <a:rPr lang="en-US" sz="3200" dirty="0"/>
              <a:t>65% ownership/management full time job</a:t>
            </a:r>
          </a:p>
          <a:p>
            <a:r>
              <a:rPr lang="en-US" sz="3200" dirty="0"/>
              <a:t>68% &gt;10 years</a:t>
            </a:r>
          </a:p>
          <a:p>
            <a:r>
              <a:rPr lang="en-US" sz="3200" dirty="0"/>
              <a:t>39% minority, 24% women-owned businesses</a:t>
            </a:r>
          </a:p>
          <a:p>
            <a:r>
              <a:rPr lang="en-US" sz="3200" dirty="0"/>
              <a:t>Employees – most: 0-2, average: 4</a:t>
            </a:r>
          </a:p>
          <a:p>
            <a:r>
              <a:rPr lang="en-US" sz="3200" dirty="0"/>
              <a:t>Small Business Owners!</a:t>
            </a:r>
          </a:p>
        </p:txBody>
      </p:sp>
    </p:spTree>
    <p:extLst>
      <p:ext uri="{BB962C8B-B14F-4D97-AF65-F5344CB8AC3E}">
        <p14:creationId xmlns:p14="http://schemas.microsoft.com/office/powerpoint/2010/main" val="9276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8" y="865716"/>
            <a:ext cx="3487004" cy="5230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97" y="865716"/>
            <a:ext cx="1912328" cy="2549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97" y="3731449"/>
            <a:ext cx="3551625" cy="2364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09" y="865716"/>
            <a:ext cx="1699847" cy="254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Rental Housing Stock 2013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Stock			40.4 Million</a:t>
            </a:r>
          </a:p>
          <a:p>
            <a:r>
              <a:rPr lang="en-US" dirty="0" smtClean="0"/>
              <a:t>1-4 unit buildings		22.1	(55%)</a:t>
            </a:r>
          </a:p>
          <a:p>
            <a:r>
              <a:rPr lang="en-US" b="1" dirty="0" smtClean="0"/>
              <a:t>Multifamily (5+ units)	16.9	(42%)</a:t>
            </a:r>
          </a:p>
          <a:p>
            <a:r>
              <a:rPr lang="en-US" dirty="0" smtClean="0"/>
              <a:t>Manufactured housing	  1.4 	  (3%)</a:t>
            </a:r>
          </a:p>
          <a:p>
            <a:pPr marL="0" indent="0">
              <a:buNone/>
            </a:pPr>
            <a:r>
              <a:rPr lang="en-US" sz="2000" dirty="0"/>
              <a:t>Source: Fannie Mae based on American Housing Survey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Buildings with 5-49 units </a:t>
            </a:r>
            <a:r>
              <a:rPr lang="en-US" dirty="0"/>
              <a:t>contain &gt;2/3 of multifamily </a:t>
            </a:r>
            <a:r>
              <a:rPr lang="en-US" dirty="0" smtClean="0"/>
              <a:t>rentals and &gt;</a:t>
            </a:r>
            <a:r>
              <a:rPr lang="en-US" dirty="0"/>
              <a:t>1/3 </a:t>
            </a:r>
            <a:r>
              <a:rPr lang="en-US" dirty="0" smtClean="0"/>
              <a:t>of all rentals </a:t>
            </a:r>
          </a:p>
          <a:p>
            <a:pPr marL="0" indent="0">
              <a:buNone/>
            </a:pPr>
            <a:r>
              <a:rPr lang="en-US" sz="2000" dirty="0"/>
              <a:t>Source:  HUD </a:t>
            </a:r>
            <a:endParaRPr lang="en-US" sz="2000" dirty="0"/>
          </a:p>
        </p:txBody>
      </p:sp>
      <p:pic>
        <p:nvPicPr>
          <p:cNvPr id="2051" name="Picture 3" descr="D:\Users\Buzz\My ShareSync\NAAHL\LOGOS - Photos - Graphics\NAAHL Name On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6454095"/>
            <a:ext cx="59340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4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of Preservation</a:t>
            </a:r>
            <a:endParaRPr lang="en-US" dirty="0"/>
          </a:p>
        </p:txBody>
      </p:sp>
      <p:graphicFrame>
        <p:nvGraphicFramePr>
          <p:cNvPr id="12290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9711613"/>
              </p:ext>
            </p:extLst>
          </p:nvPr>
        </p:nvGraphicFramePr>
        <p:xfrm>
          <a:off x="643018" y="1697205"/>
          <a:ext cx="2548621" cy="4019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Image" r:id="rId3" imgW="5053680" imgH="7974360" progId="PhotoshopElements.Image.12">
                  <p:embed/>
                </p:oleObj>
              </mc:Choice>
              <mc:Fallback>
                <p:oleObj name="Image" r:id="rId3" imgW="5053680" imgH="7974360" progId="PhotoshopElements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18" y="1697205"/>
                        <a:ext cx="2548621" cy="4019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15105" y="1677121"/>
            <a:ext cx="5401335" cy="5105505"/>
          </a:xfrm>
          <a:prstGeom prst="rect">
            <a:avLst/>
          </a:prstGeom>
          <a:noFill/>
        </p:spPr>
        <p:txBody>
          <a:bodyPr wrap="square" lIns="64266" tIns="32133" rIns="64266" bIns="32133" rtlCol="0">
            <a:spAutoFit/>
          </a:bodyPr>
          <a:lstStyle/>
          <a:p>
            <a:pPr defTabSz="454063"/>
            <a:r>
              <a:rPr lang="en-US" sz="3100" dirty="0">
                <a:solidFill>
                  <a:prstClr val="black"/>
                </a:solidFill>
              </a:rPr>
              <a:t>Building new rental housing can cost </a:t>
            </a:r>
            <a:r>
              <a:rPr lang="en-US" sz="3100" b="1" dirty="0">
                <a:solidFill>
                  <a:srgbClr val="72A376"/>
                </a:solidFill>
              </a:rPr>
              <a:t>$300,000-$400,000</a:t>
            </a:r>
            <a:r>
              <a:rPr lang="en-US" sz="3100" dirty="0">
                <a:solidFill>
                  <a:prstClr val="black"/>
                </a:solidFill>
              </a:rPr>
              <a:t> per unit.</a:t>
            </a:r>
          </a:p>
          <a:p>
            <a:pPr defTabSz="454063"/>
            <a:endParaRPr lang="en-US" sz="2000" dirty="0">
              <a:solidFill>
                <a:prstClr val="black"/>
              </a:solidFill>
            </a:endParaRPr>
          </a:p>
          <a:p>
            <a:pPr defTabSz="454063"/>
            <a:endParaRPr lang="en-US" sz="3100" dirty="0">
              <a:solidFill>
                <a:prstClr val="black"/>
              </a:solidFill>
            </a:endParaRPr>
          </a:p>
          <a:p>
            <a:pPr defTabSz="454063"/>
            <a:r>
              <a:rPr lang="en-US" sz="3100" dirty="0">
                <a:solidFill>
                  <a:prstClr val="black"/>
                </a:solidFill>
              </a:rPr>
              <a:t>The cost of rehab depends on the size and condition of the building, but many investors complete rehab projects for </a:t>
            </a:r>
            <a:r>
              <a:rPr lang="en-US" sz="3100" b="1" dirty="0">
                <a:solidFill>
                  <a:srgbClr val="72A376"/>
                </a:solidFill>
              </a:rPr>
              <a:t>$40,000 - $50,000</a:t>
            </a:r>
            <a:r>
              <a:rPr lang="en-US" sz="3100" dirty="0">
                <a:solidFill>
                  <a:prstClr val="black"/>
                </a:solidFill>
              </a:rPr>
              <a:t> per unit.</a:t>
            </a:r>
          </a:p>
          <a:p>
            <a:pPr defTabSz="454063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Community Investment Corporation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Consortium lender, Community Development Financial Institution (CDFI)</a:t>
            </a:r>
          </a:p>
          <a:p>
            <a:r>
              <a:rPr lang="en-US" sz="2800" dirty="0"/>
              <a:t>$1.2 billion in financing to rehab buildings with 55,000 units since 1984</a:t>
            </a:r>
          </a:p>
          <a:p>
            <a:r>
              <a:rPr lang="en-US" sz="2800" dirty="0"/>
              <a:t>37 bank investors provide $200 million for the next 5 years</a:t>
            </a:r>
            <a:endParaRPr lang="en-US" sz="2800" dirty="0"/>
          </a:p>
        </p:txBody>
      </p:sp>
      <p:pic>
        <p:nvPicPr>
          <p:cNvPr id="7" name="Picture 2" descr="CICLogoGreen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35" y="4474302"/>
            <a:ext cx="4402382" cy="11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73803" y="5893492"/>
            <a:ext cx="3764245" cy="497570"/>
          </a:xfrm>
          <a:prstGeom prst="rect">
            <a:avLst/>
          </a:prstGeom>
          <a:noFill/>
        </p:spPr>
        <p:txBody>
          <a:bodyPr wrap="none" lIns="64266" tIns="32133" rIns="64266" bIns="32133" rtlCol="0">
            <a:spAutoFit/>
          </a:bodyPr>
          <a:lstStyle/>
          <a:p>
            <a:pPr defTabSz="454063"/>
            <a:r>
              <a:rPr lang="en-US" sz="2800" b="1" dirty="0">
                <a:solidFill>
                  <a:srgbClr val="72A376">
                    <a:lumMod val="75000"/>
                  </a:srgbClr>
                </a:solidFill>
              </a:rPr>
              <a:t>www.cicchicago.com</a:t>
            </a:r>
          </a:p>
        </p:txBody>
      </p:sp>
    </p:spTree>
    <p:extLst>
      <p:ext uri="{BB962C8B-B14F-4D97-AF65-F5344CB8AC3E}">
        <p14:creationId xmlns:p14="http://schemas.microsoft.com/office/powerpoint/2010/main" val="38148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Most Affordable Rentals are Unsubsidized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904" y="1600200"/>
            <a:ext cx="78486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23817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Users\Buzz\My ShareSync\NAAHL\LOGOS - Photos - Graphics\NAAHL Name On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6424613"/>
            <a:ext cx="59340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5812" y="5513780"/>
            <a:ext cx="7265475" cy="40011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</a:rPr>
              <a:t>Source: Harvard Joint Center for Housing Studies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Characteristics by Property Size (2012)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365715">
              <a:buNone/>
            </a:pPr>
            <a:r>
              <a:rPr lang="en-US" sz="2800" dirty="0"/>
              <a:t>		</a:t>
            </a:r>
            <a:r>
              <a:rPr lang="en-US" dirty="0" smtClean="0"/>
              <a:t>Property size (units): </a:t>
            </a:r>
            <a:r>
              <a:rPr lang="en-US" u="sng" dirty="0" smtClean="0"/>
              <a:t>	5-24	 25-49	    </a:t>
            </a:r>
            <a:r>
              <a:rPr lang="en-US" u="sng" dirty="0" smtClean="0"/>
              <a:t> 50</a:t>
            </a:r>
            <a:r>
              <a:rPr lang="en-US" u="sng" dirty="0" smtClean="0"/>
              <a:t>+	</a:t>
            </a:r>
          </a:p>
          <a:p>
            <a:pPr marL="0" indent="0" defTabSz="365715">
              <a:buNone/>
            </a:pPr>
            <a:r>
              <a:rPr lang="en-US" dirty="0" smtClean="0"/>
              <a:t>  </a:t>
            </a:r>
          </a:p>
          <a:p>
            <a:pPr marL="0" indent="0" defTabSz="365715">
              <a:buNone/>
            </a:pPr>
            <a:r>
              <a:rPr lang="en-US" dirty="0" smtClean="0"/>
              <a:t>Median </a:t>
            </a:r>
            <a:r>
              <a:rPr lang="en-US" dirty="0" smtClean="0"/>
              <a:t>rent </a:t>
            </a:r>
            <a:r>
              <a:rPr lang="en-US" dirty="0" smtClean="0"/>
              <a:t>						   $541	 $628    $716</a:t>
            </a:r>
            <a:endParaRPr lang="en-US" dirty="0" smtClean="0"/>
          </a:p>
          <a:p>
            <a:pPr marL="0" indent="0" defTabSz="365715">
              <a:buNone/>
            </a:pPr>
            <a:r>
              <a:rPr lang="en-US" dirty="0" smtClean="0"/>
              <a:t>Owned by Individuals			 53%	  23%		  7%</a:t>
            </a:r>
          </a:p>
          <a:p>
            <a:pPr marL="0" indent="0" defTabSz="365715">
              <a:buNone/>
            </a:pPr>
            <a:r>
              <a:rPr lang="en-US" dirty="0" smtClean="0"/>
              <a:t>With mortgage					 	 59%	  78%		87%</a:t>
            </a:r>
          </a:p>
          <a:p>
            <a:pPr marL="0" indent="0" defTabSz="365715">
              <a:buNone/>
            </a:pPr>
            <a:endParaRPr lang="en-US" dirty="0" smtClean="0"/>
          </a:p>
          <a:p>
            <a:pPr marL="0" indent="0" defTabSz="365715">
              <a:buNone/>
            </a:pPr>
            <a:r>
              <a:rPr lang="en-US" sz="2000" dirty="0"/>
              <a:t>Sources:  HUD 2012 Rental Housing Finance Survey; Harvard Joint Center for Housing Studies</a:t>
            </a:r>
          </a:p>
        </p:txBody>
      </p:sp>
      <p:pic>
        <p:nvPicPr>
          <p:cNvPr id="3074" name="Picture 2" descr="D:\Users\Buzz\My ShareSync\NAAHL\LOGOS - Photos - Graphics\NAAHL Name On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6424613"/>
            <a:ext cx="59340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Small MF Lending Challenges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545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Harder to support fixed lending and servicing costs </a:t>
            </a:r>
            <a:endParaRPr lang="en-US" sz="2800" b="1" dirty="0"/>
          </a:p>
          <a:p>
            <a:pPr>
              <a:spcBef>
                <a:spcPts val="0"/>
              </a:spcBef>
            </a:pPr>
            <a:r>
              <a:rPr lang="en-US" sz="2800" dirty="0"/>
              <a:t>Harder to underwrite small-scale owners than large, professional real estate companies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More limited capital reserves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Less sophisticated property management, asset management, and information systems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Smaller portfolios limit risk diversification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Harder to sell small loans on secondary market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Holding loans in portfolio requires more capital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H</a:t>
            </a:r>
            <a:r>
              <a:rPr lang="en-US" sz="2800" dirty="0"/>
              <a:t>arder to retain long-term, fixed-rate loans in lender’s portfolio (asset/liability mismatch)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pic>
        <p:nvPicPr>
          <p:cNvPr id="7170" name="Picture 2" descr="D:\Users\Buzz\My ShareSync\NAAHL\LOGOS - Photos - Graphics\NAAHL Name On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9" y="6408963"/>
            <a:ext cx="59340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MF Lender Industry Bifurcation (2011)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876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/>
              <a:t>	</a:t>
            </a:r>
            <a:r>
              <a:rPr lang="en-US" sz="5100" dirty="0"/>
              <a:t>	         Lenders: </a:t>
            </a:r>
            <a:r>
              <a:rPr lang="en-US" sz="5100" dirty="0"/>
              <a:t> </a:t>
            </a:r>
            <a:r>
              <a:rPr lang="en-US" sz="5100" dirty="0"/>
              <a:t>  Market Share:   </a:t>
            </a:r>
          </a:p>
          <a:p>
            <a:pPr marL="0" indent="0">
              <a:buNone/>
            </a:pPr>
            <a:r>
              <a:rPr lang="en-US" sz="5100" u="sng" dirty="0"/>
              <a:t>$ Volume	            # (%)	      Volume  Loans	Avg. Loan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&lt;$1M 	    2,561 (96.5%)    12%      43%	    $1.0M</a:t>
            </a:r>
          </a:p>
          <a:p>
            <a:pPr marL="0" indent="0">
              <a:buNone/>
            </a:pPr>
            <a:r>
              <a:rPr lang="en-US" sz="5100" u="sng" dirty="0"/>
              <a:t>&gt;$1M 		92 (3.5%)      88%      57%	    $5.5M_ </a:t>
            </a:r>
          </a:p>
          <a:p>
            <a:pPr marL="0" indent="0">
              <a:buNone/>
            </a:pPr>
            <a:endParaRPr lang="en-US" sz="5100" u="sng" dirty="0"/>
          </a:p>
          <a:p>
            <a:pPr marL="0" indent="0">
              <a:buNone/>
            </a:pPr>
            <a:r>
              <a:rPr lang="en-US" sz="5100" dirty="0"/>
              <a:t>&gt;$2.5B	          10 (0.4%)     45%       27%	    $5.9M</a:t>
            </a:r>
          </a:p>
          <a:p>
            <a:pPr marL="0" indent="0">
              <a:buNone/>
            </a:pPr>
            <a:r>
              <a:rPr lang="en-US" sz="5100" dirty="0"/>
              <a:t>$1B-$2.5B	          12 (0.5%)     19%         7%	  $10.1M</a:t>
            </a:r>
          </a:p>
          <a:p>
            <a:pPr marL="0" indent="0">
              <a:buNone/>
            </a:pPr>
            <a:r>
              <a:rPr lang="en-US" sz="5100" dirty="0"/>
              <a:t>$500M-$1B	          19 (0.7%)     12%       11%	    $3.9M</a:t>
            </a:r>
          </a:p>
          <a:p>
            <a:pPr marL="0" indent="0">
              <a:buNone/>
            </a:pPr>
            <a:r>
              <a:rPr lang="en-US" sz="5100" dirty="0"/>
              <a:t>$1M-$500M	          51 (1.9%)     11%       12%	    $3.9M</a:t>
            </a:r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3300" dirty="0"/>
              <a:t>Sources: Mortgage Bankers Association; Harvard Joint Center for Housing Studies</a:t>
            </a:r>
            <a:endParaRPr lang="en-US" sz="3300" dirty="0"/>
          </a:p>
        </p:txBody>
      </p:sp>
      <p:pic>
        <p:nvPicPr>
          <p:cNvPr id="6146" name="Picture 2" descr="D:\Users\Buzz\My ShareSync\NAAHL\LOGOS - Photos - Graphics\NAAHL Name On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6400801"/>
            <a:ext cx="59340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MF Lending Change by Mortgage Size 2006-2011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4582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dirty="0"/>
              <a:t>Loan amount	#loans       Secondary	GSE Share </a:t>
            </a:r>
            <a:endParaRPr lang="en-US" sz="4100" u="sng" dirty="0"/>
          </a:p>
          <a:p>
            <a:pPr marL="0" indent="0">
              <a:buNone/>
            </a:pPr>
            <a:r>
              <a:rPr lang="en-US" sz="4100" u="sng" dirty="0"/>
              <a:t>			                     Market	of Sec </a:t>
            </a:r>
            <a:r>
              <a:rPr lang="en-US" sz="4100" u="sng" dirty="0" err="1"/>
              <a:t>Mkt</a:t>
            </a:r>
            <a:r>
              <a:rPr lang="en-US" sz="4100" u="sng" dirty="0"/>
              <a:t>  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r>
              <a:rPr lang="en-US" sz="4100" dirty="0"/>
              <a:t>&gt;$500K		</a:t>
            </a:r>
            <a:r>
              <a:rPr lang="en-US" sz="4100" dirty="0">
                <a:solidFill>
                  <a:srgbClr val="FF0000"/>
                </a:solidFill>
              </a:rPr>
              <a:t>-47%		 -92%	  	     -89% </a:t>
            </a:r>
            <a:endParaRPr lang="en-US" sz="41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100" dirty="0"/>
              <a:t>$500K-$1M		</a:t>
            </a:r>
            <a:r>
              <a:rPr lang="en-US" sz="4100" dirty="0">
                <a:solidFill>
                  <a:srgbClr val="FF0000"/>
                </a:solidFill>
              </a:rPr>
              <a:t>-38%		 -92%	                -74%</a:t>
            </a:r>
          </a:p>
          <a:p>
            <a:pPr marL="0" indent="0">
              <a:buNone/>
            </a:pPr>
            <a:r>
              <a:rPr lang="en-US" sz="4100" dirty="0"/>
              <a:t>$1M-$2.5M		-</a:t>
            </a:r>
            <a:r>
              <a:rPr lang="en-US" sz="4100" dirty="0">
                <a:solidFill>
                  <a:srgbClr val="FF0000"/>
                </a:solidFill>
              </a:rPr>
              <a:t>16%		 -74%	   	     -39%</a:t>
            </a:r>
          </a:p>
          <a:p>
            <a:pPr marL="0" indent="0">
              <a:buNone/>
            </a:pPr>
            <a:r>
              <a:rPr lang="en-US" sz="4100" dirty="0"/>
              <a:t>$2.5M-$25M	  </a:t>
            </a:r>
            <a:r>
              <a:rPr lang="en-US" sz="4100" dirty="0">
                <a:solidFill>
                  <a:srgbClr val="FF0000"/>
                </a:solidFill>
              </a:rPr>
              <a:t>-4%		 -23%</a:t>
            </a:r>
            <a:r>
              <a:rPr lang="en-US" sz="4100" dirty="0"/>
              <a:t>	  	     +38%</a:t>
            </a:r>
          </a:p>
          <a:p>
            <a:pPr marL="0" indent="0">
              <a:buNone/>
            </a:pPr>
            <a:r>
              <a:rPr lang="en-US" sz="4100" dirty="0"/>
              <a:t>&gt;$25M		+18%		 +41%	 	   +142%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900" dirty="0"/>
              <a:t>Source: Harvard Joint Center for Housing Studies</a:t>
            </a:r>
            <a:endParaRPr lang="en-US" sz="29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098" name="Picture 2" descr="D:\Users\Buzz\My ShareSync\NAAHL\LOGOS - Photos - Graphics\NAAHL Name On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6400801"/>
            <a:ext cx="59340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MF Originations by Channel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Year		Volume	Fan/Fred	FHA	Private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2005		 $133B	     18%	  2%	   79%</a:t>
            </a:r>
          </a:p>
          <a:p>
            <a:pPr marL="0" indent="0">
              <a:buNone/>
            </a:pPr>
            <a:r>
              <a:rPr lang="en-US" dirty="0" smtClean="0"/>
              <a:t>2007		 $147B	     23%	  1%	   76%</a:t>
            </a:r>
          </a:p>
          <a:p>
            <a:pPr marL="0" indent="0">
              <a:buNone/>
            </a:pPr>
            <a:r>
              <a:rPr lang="en-US" dirty="0" smtClean="0"/>
              <a:t>2009		   $53B	     59%	  6%	   35%</a:t>
            </a:r>
          </a:p>
          <a:p>
            <a:pPr marL="0" indent="0">
              <a:buNone/>
            </a:pPr>
            <a:r>
              <a:rPr lang="en-US" dirty="0" smtClean="0"/>
              <a:t>2011		 $110B	     40%	11% 	   50%</a:t>
            </a:r>
          </a:p>
          <a:p>
            <a:pPr marL="0" indent="0">
              <a:buNone/>
            </a:pPr>
            <a:r>
              <a:rPr lang="en-US" dirty="0" smtClean="0"/>
              <a:t>2013		 $170B	     31%	10%	   58%</a:t>
            </a:r>
            <a:endParaRPr lang="en-US" dirty="0"/>
          </a:p>
        </p:txBody>
      </p:sp>
      <p:pic>
        <p:nvPicPr>
          <p:cNvPr id="8194" name="Picture 2" descr="D:\Users\Buzz\My ShareSync\NAAHL\LOGOS - Photos - Graphics\NAAHL Name On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6400801"/>
            <a:ext cx="59340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MF Loans in Upper-Income Census Tracts Tend To Be Larger (2011)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 smtClean="0"/>
              <a:t>Tract Income:	Low	  Mod-Mid	    Upper</a:t>
            </a:r>
          </a:p>
          <a:p>
            <a:pPr marL="0" indent="0">
              <a:buNone/>
            </a:pPr>
            <a:r>
              <a:rPr lang="en-US" dirty="0" smtClean="0"/>
              <a:t>Loan size:</a:t>
            </a: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 smtClean="0"/>
              <a:t>&lt;$1M			60%	       60%	      45%</a:t>
            </a:r>
          </a:p>
          <a:p>
            <a:pPr marL="0" indent="0">
              <a:buNone/>
            </a:pPr>
            <a:r>
              <a:rPr lang="en-US" dirty="0" smtClean="0"/>
              <a:t>$1M-$2.5M		23%	       22%	      27%</a:t>
            </a:r>
          </a:p>
          <a:p>
            <a:pPr marL="0" indent="0">
              <a:buNone/>
            </a:pPr>
            <a:r>
              <a:rPr lang="en-US" dirty="0" smtClean="0"/>
              <a:t>&gt;$2.5M			17%	       18%	      28%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Source: Harvard Joint Center for Housing Studies</a:t>
            </a:r>
            <a:endParaRPr lang="en-US" sz="2000" dirty="0"/>
          </a:p>
        </p:txBody>
      </p:sp>
      <p:pic>
        <p:nvPicPr>
          <p:cNvPr id="5" name="Picture 2" descr="D:\Users\Buzz\My ShareSync\NAAHL\LOGOS - Photos - Graphics\NAAHL Name On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400801"/>
            <a:ext cx="59340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lar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lar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</TotalTime>
  <Words>646</Words>
  <Application>Microsoft Office PowerPoint</Application>
  <PresentationFormat>On-screen Show (4:3)</PresentationFormat>
  <Paragraphs>194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2_Clarity</vt:lpstr>
      <vt:lpstr>7_Clarity</vt:lpstr>
      <vt:lpstr>Image</vt:lpstr>
      <vt:lpstr>Financing Small Multifamily Rental Housing</vt:lpstr>
      <vt:lpstr>Rental Housing Stock 2013</vt:lpstr>
      <vt:lpstr>Most Affordable Rentals are Unsubsidized</vt:lpstr>
      <vt:lpstr>Characteristics by Property Size (2012)</vt:lpstr>
      <vt:lpstr>Small MF Lending Challenges</vt:lpstr>
      <vt:lpstr>MF Lender Industry Bifurcation (2011)</vt:lpstr>
      <vt:lpstr>MF Lending Change by Mortgage Size 2006-2011</vt:lpstr>
      <vt:lpstr>MF Originations by Channel</vt:lpstr>
      <vt:lpstr>MF Loans in Upper-Income Census Tracts Tend To Be Larger (2011)</vt:lpstr>
      <vt:lpstr>Expanding Liquidity for Small MF Loans</vt:lpstr>
      <vt:lpstr>Role of Small Multifamily Properties in Rental Market</vt:lpstr>
      <vt:lpstr>Cook County Rental Housing Snapshot</vt:lpstr>
      <vt:lpstr>Shortage of Affordable Rental Units – Cook County</vt:lpstr>
      <vt:lpstr>PowerPoint Presentation</vt:lpstr>
      <vt:lpstr>Characteristics of Affordable  Rental Housing in the Chicago area </vt:lpstr>
      <vt:lpstr>PowerPoint Presentation</vt:lpstr>
      <vt:lpstr>Snapshot of Two Communities</vt:lpstr>
      <vt:lpstr>Owners of 5-49 Unit Buildings</vt:lpstr>
      <vt:lpstr>PowerPoint Presentation</vt:lpstr>
      <vt:lpstr>Efficiency of Preservation</vt:lpstr>
      <vt:lpstr>About Community Investment Corporation</vt:lpstr>
    </vt:vector>
  </TitlesOfParts>
  <Company>National Association of Affordable Housing Lenders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Small Multifamily Rental Housing</dc:title>
  <dc:creator>Benson Roberts</dc:creator>
  <cp:lastModifiedBy>Amazon</cp:lastModifiedBy>
  <cp:revision>38</cp:revision>
  <dcterms:created xsi:type="dcterms:W3CDTF">2015-06-05T15:15:55Z</dcterms:created>
  <dcterms:modified xsi:type="dcterms:W3CDTF">2015-06-09T13:16:51Z</dcterms:modified>
</cp:coreProperties>
</file>